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2329" cy="462120"/>
          </a:xfrm>
          <a:prstGeom prst="rect">
            <a:avLst/>
          </a:prstGeom>
        </p:spPr>
        <p:txBody>
          <a:bodyPr vert="horz" lIns="91417" tIns="45710" rIns="91417" bIns="457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176" y="0"/>
            <a:ext cx="3012329" cy="462120"/>
          </a:xfrm>
          <a:prstGeom prst="rect">
            <a:avLst/>
          </a:prstGeom>
        </p:spPr>
        <p:txBody>
          <a:bodyPr vert="horz" lIns="91417" tIns="45710" rIns="91417" bIns="45710" rtlCol="0"/>
          <a:lstStyle>
            <a:lvl1pPr algn="r">
              <a:defRPr sz="1200"/>
            </a:lvl1pPr>
          </a:lstStyle>
          <a:p>
            <a:fld id="{9F981161-2C33-4FFE-9EE0-24057064C73D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10" rIns="91417" bIns="457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637" y="4387770"/>
            <a:ext cx="5558801" cy="4155919"/>
          </a:xfrm>
          <a:prstGeom prst="rect">
            <a:avLst/>
          </a:prstGeom>
        </p:spPr>
        <p:txBody>
          <a:bodyPr vert="horz" lIns="91417" tIns="45710" rIns="91417" bIns="457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2380"/>
            <a:ext cx="3012329" cy="462120"/>
          </a:xfrm>
          <a:prstGeom prst="rect">
            <a:avLst/>
          </a:prstGeom>
        </p:spPr>
        <p:txBody>
          <a:bodyPr vert="horz" lIns="91417" tIns="45710" rIns="91417" bIns="457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176" y="8772380"/>
            <a:ext cx="3012329" cy="462120"/>
          </a:xfrm>
          <a:prstGeom prst="rect">
            <a:avLst/>
          </a:prstGeom>
        </p:spPr>
        <p:txBody>
          <a:bodyPr vert="horz" lIns="91417" tIns="45710" rIns="91417" bIns="45710" rtlCol="0" anchor="b"/>
          <a:lstStyle>
            <a:lvl1pPr algn="r">
              <a:defRPr sz="1200"/>
            </a:lvl1pPr>
          </a:lstStyle>
          <a:p>
            <a:fld id="{147B3300-B3B4-42C0-BF59-D4890257F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12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B3300-B3B4-42C0-BF59-D4890257F0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869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B519-C73A-4BBE-9735-73632CECB49C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BA41-5F9D-4AC7-95E9-C4DC18B8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40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B519-C73A-4BBE-9735-73632CECB49C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BA41-5F9D-4AC7-95E9-C4DC18B8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045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B519-C73A-4BBE-9735-73632CECB49C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BA41-5F9D-4AC7-95E9-C4DC18B8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08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B519-C73A-4BBE-9735-73632CECB49C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BA41-5F9D-4AC7-95E9-C4DC18B8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5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B519-C73A-4BBE-9735-73632CECB49C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BA41-5F9D-4AC7-95E9-C4DC18B8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63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B519-C73A-4BBE-9735-73632CECB49C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BA41-5F9D-4AC7-95E9-C4DC18B8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88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B519-C73A-4BBE-9735-73632CECB49C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BA41-5F9D-4AC7-95E9-C4DC18B8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66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B519-C73A-4BBE-9735-73632CECB49C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BA41-5F9D-4AC7-95E9-C4DC18B8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8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B519-C73A-4BBE-9735-73632CECB49C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BA41-5F9D-4AC7-95E9-C4DC18B8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08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B519-C73A-4BBE-9735-73632CECB49C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BA41-5F9D-4AC7-95E9-C4DC18B8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6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B519-C73A-4BBE-9735-73632CECB49C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BA41-5F9D-4AC7-95E9-C4DC18B8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4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9B519-C73A-4BBE-9735-73632CECB49C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BBA41-5F9D-4AC7-95E9-C4DC18B8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ityofcaseyia.com/" TargetMode="External"/><Relationship Id="rId5" Type="http://schemas.openxmlformats.org/officeDocument/2006/relationships/image" Target="../media/image9.gif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06" y="4814525"/>
            <a:ext cx="1295403" cy="79019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62883" y="2902465"/>
            <a:ext cx="4038600" cy="1066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********ECRWSS**********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LOCAL CUSTOMER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81800" y="457200"/>
            <a:ext cx="1981200" cy="144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PRSRT STD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ECRWSS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US POSTAGE PAID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EDDM RETAIL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23341" y="84196"/>
            <a:ext cx="337855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City of Casey</a:t>
            </a:r>
          </a:p>
          <a:p>
            <a:r>
              <a:rPr lang="en-US" sz="2000" dirty="0" smtClean="0"/>
              <a:t>503 McPherson Street</a:t>
            </a:r>
          </a:p>
          <a:p>
            <a:r>
              <a:rPr lang="en-US" sz="2000" dirty="0" smtClean="0"/>
              <a:t>PO Box 196</a:t>
            </a:r>
          </a:p>
          <a:p>
            <a:r>
              <a:rPr lang="en-US" sz="2000" dirty="0" smtClean="0"/>
              <a:t>Casey, IA 50048</a:t>
            </a:r>
          </a:p>
          <a:p>
            <a:r>
              <a:rPr lang="en-US" sz="2000" dirty="0" smtClean="0"/>
              <a:t>Phone 641-746-3315</a:t>
            </a:r>
          </a:p>
          <a:p>
            <a:r>
              <a:rPr lang="en-US" sz="2000" dirty="0" smtClean="0"/>
              <a:t>Fax 641-746-3301</a:t>
            </a:r>
          </a:p>
          <a:p>
            <a:r>
              <a:rPr lang="en-US" sz="2000" dirty="0" smtClean="0"/>
              <a:t>Email: CityofCasey@netins.net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095315" y="6488668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FEB 2017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7237" y="3424237"/>
            <a:ext cx="9525" cy="95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34" r="35000" b="36666"/>
          <a:stretch/>
        </p:blipFill>
        <p:spPr>
          <a:xfrm>
            <a:off x="46824" y="86554"/>
            <a:ext cx="2476517" cy="225257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52400" y="4806359"/>
            <a:ext cx="358162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The</a:t>
            </a:r>
            <a:r>
              <a:rPr lang="en-US" sz="2000" dirty="0" smtClean="0"/>
              <a:t> </a:t>
            </a:r>
          </a:p>
          <a:p>
            <a:pPr algn="ctr"/>
            <a:r>
              <a:rPr lang="en-US" sz="2000" b="1" dirty="0" smtClean="0"/>
              <a:t>City Dump </a:t>
            </a:r>
          </a:p>
          <a:p>
            <a:pPr algn="ctr"/>
            <a:r>
              <a:rPr lang="en-US" sz="2000" dirty="0" smtClean="0"/>
              <a:t>is to ONLY have </a:t>
            </a:r>
          </a:p>
          <a:p>
            <a:pPr algn="ctr"/>
            <a:r>
              <a:rPr lang="en-US" sz="2800" b="1" dirty="0" smtClean="0"/>
              <a:t>TREES &amp; YARD WASTE</a:t>
            </a:r>
            <a:endParaRPr lang="en-US" sz="2800" dirty="0" smtClean="0"/>
          </a:p>
          <a:p>
            <a:pPr algn="ctr"/>
            <a:r>
              <a:rPr lang="en-US" dirty="0" smtClean="0"/>
              <a:t>Nothing else is allowed to be dumped on the premise.</a:t>
            </a:r>
            <a:endParaRPr lang="en-US" b="1" dirty="0">
              <a:latin typeface="Bradley Hand ITC" pitchFamily="66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887" y="2380919"/>
            <a:ext cx="3581400" cy="246284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619" y="4549474"/>
            <a:ext cx="3879828" cy="21568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93311" y="4744330"/>
            <a:ext cx="38004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Bookman Old Style" panose="02050604050505020204" pitchFamily="18" charset="0"/>
              </a:rPr>
              <a:t>City Hall </a:t>
            </a:r>
          </a:p>
          <a:p>
            <a:pPr algn="ctr"/>
            <a:r>
              <a:rPr lang="en-US" sz="2800" dirty="0" smtClean="0">
                <a:latin typeface="Bookman Old Style" panose="02050604050505020204" pitchFamily="18" charset="0"/>
              </a:rPr>
              <a:t>is open</a:t>
            </a:r>
          </a:p>
          <a:p>
            <a:pPr algn="ctr"/>
            <a:r>
              <a:rPr lang="en-US" sz="2800" dirty="0" smtClean="0">
                <a:latin typeface="Bookman Old Style" panose="02050604050505020204" pitchFamily="18" charset="0"/>
              </a:rPr>
              <a:t>Monday – Friday</a:t>
            </a:r>
          </a:p>
          <a:p>
            <a:pPr algn="ctr"/>
            <a:r>
              <a:rPr lang="en-US" sz="2800" dirty="0" smtClean="0">
                <a:latin typeface="Bookman Old Style" panose="02050604050505020204" pitchFamily="18" charset="0"/>
              </a:rPr>
              <a:t>8:30 am to 12 noon 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64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8" t="5817" r="4433" b="6050"/>
          <a:stretch/>
        </p:blipFill>
        <p:spPr>
          <a:xfrm>
            <a:off x="32113" y="3581399"/>
            <a:ext cx="4920887" cy="328966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334000" y="2133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385257" y="3852481"/>
            <a:ext cx="30872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PET LICENSE DUE</a:t>
            </a:r>
          </a:p>
          <a:p>
            <a:pPr algn="ctr"/>
            <a:endParaRPr lang="en-US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Per City Code 4-1 any Dog or Cat over the age of 6 mos. is to be registered with the city.</a:t>
            </a: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 penalty of $5.00, per animal after March 1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will be charged to the pet owner.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6" descr="C:\Users\Adair City Clerk\AppData\Local\Microsoft\Windows\Temporary Internet Files\Content.IE5\6X7DGUU2\MC90015167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6" y="3852481"/>
            <a:ext cx="1027266" cy="159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32113" y="5189857"/>
            <a:ext cx="4762499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Cost</a:t>
            </a:r>
          </a:p>
          <a:p>
            <a:pPr algn="ctr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Dog - $15.00 each, unless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spayed/neutered $5.00  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Cats-  $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15.00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each, unless spayed/neutered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.00</a:t>
            </a:r>
          </a:p>
          <a:p>
            <a:pPr algn="ctr"/>
            <a:endParaRPr lang="en-US" sz="1100" b="1" dirty="0" smtClean="0"/>
          </a:p>
          <a:p>
            <a:pPr algn="ctr"/>
            <a:r>
              <a:rPr lang="en-US" sz="1400" b="1" dirty="0" smtClean="0"/>
              <a:t>**Proof of spayed/neutered as well as current vaccinations are required before a tag/license will be issued**</a:t>
            </a:r>
            <a:endParaRPr lang="en-US" b="1" dirty="0"/>
          </a:p>
        </p:txBody>
      </p:sp>
      <p:sp>
        <p:nvSpPr>
          <p:cNvPr id="30" name="Rectangle 29"/>
          <p:cNvSpPr/>
          <p:nvPr/>
        </p:nvSpPr>
        <p:spPr>
          <a:xfrm>
            <a:off x="5137511" y="761085"/>
            <a:ext cx="400648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CITY WIDE CLEAN UP </a:t>
            </a:r>
            <a:r>
              <a:rPr lang="en-US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Tuesday April 25th</a:t>
            </a:r>
            <a:endParaRPr lang="en-US" sz="32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635"/>
          <a:stretch/>
        </p:blipFill>
        <p:spPr>
          <a:xfrm>
            <a:off x="5137511" y="8801"/>
            <a:ext cx="4091398" cy="838373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5067299" y="1726324"/>
            <a:ext cx="4165433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 smtClean="0"/>
              <a:t>Must </a:t>
            </a:r>
            <a:r>
              <a:rPr lang="en-US" sz="1250" u="sng" dirty="0" smtClean="0"/>
              <a:t>sign up</a:t>
            </a:r>
            <a:r>
              <a:rPr lang="en-US" sz="1250" dirty="0" smtClean="0"/>
              <a:t> and </a:t>
            </a:r>
            <a:r>
              <a:rPr lang="en-US" sz="1250" u="sng" dirty="0" smtClean="0"/>
              <a:t>pay</a:t>
            </a:r>
            <a:r>
              <a:rPr lang="en-US" sz="1250" dirty="0" smtClean="0"/>
              <a:t> before </a:t>
            </a:r>
          </a:p>
          <a:p>
            <a:pPr algn="ctr"/>
            <a:r>
              <a:rPr lang="en-US" sz="1250" b="1" dirty="0" smtClean="0">
                <a:solidFill>
                  <a:srgbClr val="FF0000"/>
                </a:solidFill>
              </a:rPr>
              <a:t>Friday April 21st by 12:00pm </a:t>
            </a:r>
          </a:p>
          <a:p>
            <a:pPr algn="ctr"/>
            <a:r>
              <a:rPr lang="en-US" sz="1250" dirty="0" smtClean="0"/>
              <a:t>at the City Clerks office. </a:t>
            </a:r>
            <a:r>
              <a:rPr lang="en-US" sz="1250" dirty="0"/>
              <a:t> </a:t>
            </a:r>
            <a:endParaRPr lang="en-US" sz="1250" dirty="0" smtClean="0"/>
          </a:p>
          <a:p>
            <a:pPr algn="ctr"/>
            <a:r>
              <a:rPr lang="en-US" sz="1200" b="1" dirty="0" smtClean="0"/>
              <a:t>Form </a:t>
            </a:r>
            <a:r>
              <a:rPr lang="en-US" sz="1200" b="1" dirty="0"/>
              <a:t>and Payment </a:t>
            </a:r>
            <a:r>
              <a:rPr lang="en-US" sz="1200" b="1" dirty="0" smtClean="0"/>
              <a:t>are </a:t>
            </a:r>
            <a:r>
              <a:rPr lang="en-US" sz="1200" b="1" dirty="0"/>
              <a:t>due before any items will be picked </a:t>
            </a:r>
            <a:r>
              <a:rPr lang="en-US" sz="1200" b="1" dirty="0" smtClean="0"/>
              <a:t>up.</a:t>
            </a:r>
            <a:endParaRPr lang="en-US" sz="1200" b="1" dirty="0"/>
          </a:p>
          <a:p>
            <a:pPr algn="ctr"/>
            <a:r>
              <a:rPr lang="en-US" sz="1200" dirty="0" smtClean="0"/>
              <a:t>If it is determined at the time of pick up that </a:t>
            </a:r>
            <a:r>
              <a:rPr lang="en-US" sz="1200" dirty="0"/>
              <a:t>a</a:t>
            </a:r>
            <a:r>
              <a:rPr lang="en-US" sz="1200" dirty="0" smtClean="0"/>
              <a:t>dditional charges apply, an invoice will be sent to you for the difference. </a:t>
            </a:r>
            <a:endParaRPr lang="en-US" sz="1200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03940"/>
              </p:ext>
            </p:extLst>
          </p:nvPr>
        </p:nvGraphicFramePr>
        <p:xfrm>
          <a:off x="5137511" y="3127658"/>
          <a:ext cx="4018778" cy="28158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268"/>
                <a:gridCol w="504871"/>
                <a:gridCol w="60585"/>
                <a:gridCol w="565456"/>
                <a:gridCol w="565456"/>
                <a:gridCol w="141364"/>
                <a:gridCol w="424092"/>
                <a:gridCol w="494774"/>
                <a:gridCol w="141364"/>
                <a:gridCol w="270374"/>
                <a:gridCol w="224400"/>
                <a:gridCol w="494774"/>
              </a:tblGrid>
              <a:tr h="265908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 dirty="0">
                          <a:effectLst/>
                        </a:rPr>
                        <a:t>Per Stop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$25.00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per stop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>
                          <a:effectLst/>
                        </a:rPr>
                        <a:t>25.00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3385">
                <a:tc gridSpan="6"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 dirty="0">
                          <a:effectLst/>
                        </a:rPr>
                        <a:t>White goods ( stoves, microwaves, water heaters, washers and dryers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$5.00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each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7231">
                <a:tc gridSpan="6"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 dirty="0">
                          <a:effectLst/>
                        </a:rPr>
                        <a:t>Appliances w/ Freon (air conditioners, freezers, refrigerators and de-humidifiers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 dirty="0">
                          <a:effectLst/>
                        </a:rPr>
                        <a:t>$15.00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 dirty="0">
                          <a:effectLst/>
                        </a:rPr>
                        <a:t>each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87385">
                <a:tc gridSpan="6"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Computers/TVs 21" and smaller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$15.00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each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87385">
                <a:tc gridSpan="6"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Computers/TVs over 22" and larger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$30.00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each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4154">
                <a:tc gridSpan="6"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car tires off rim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 dirty="0">
                          <a:effectLst/>
                        </a:rPr>
                        <a:t>$3.00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each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87385">
                <a:tc gridSpan="6"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car tires on rim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$6.00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each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87385">
                <a:tc gridSpan="6"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truck tires off rim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$6.00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each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87385">
                <a:tc gridSpan="6"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truck ties on rim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$6.00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each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5539">
                <a:tc gridSpan="6">
                  <a:txBody>
                    <a:bodyPr/>
                    <a:lstStyle/>
                    <a:p>
                      <a:pPr algn="l" rtl="0" fontAlgn="b"/>
                      <a:r>
                        <a:rPr lang="en-US" sz="1000" u="none" strike="noStrike">
                          <a:effectLst/>
                        </a:rPr>
                        <a:t>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4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700" u="none" strike="noStrike" dirty="0">
                          <a:effectLst/>
                        </a:rPr>
                        <a:t>Total</a:t>
                      </a:r>
                      <a:r>
                        <a:rPr lang="en-US" sz="1000" u="none" strike="noStrike" dirty="0">
                          <a:effectLst/>
                        </a:rPr>
                        <a:t> Due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34" name="Picture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350" y="5160251"/>
            <a:ext cx="3988559" cy="1347591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5181600" y="6451741"/>
            <a:ext cx="3936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Make Checks payable to the CITY OF CASEY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-233500" y="45905"/>
            <a:ext cx="5371011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Options to pay your </a:t>
            </a:r>
          </a:p>
          <a:p>
            <a:pPr algn="ctr"/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City Bill</a:t>
            </a:r>
            <a:endParaRPr lang="en-US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2113" y="906227"/>
            <a:ext cx="517561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600" dirty="0" smtClean="0"/>
              <a:t>Online, make </a:t>
            </a:r>
            <a:r>
              <a:rPr lang="en-US" sz="1600" smtClean="0"/>
              <a:t>a </a:t>
            </a:r>
            <a:r>
              <a:rPr lang="en-US" sz="1600" smtClean="0"/>
              <a:t>payment </a:t>
            </a:r>
            <a:r>
              <a:rPr lang="en-US" sz="1600" dirty="0" smtClean="0"/>
              <a:t>using credit card, checking or savings account by visiting the Casey City Web site at </a:t>
            </a:r>
            <a:r>
              <a:rPr lang="en-US" sz="1600" b="1" dirty="0" smtClean="0">
                <a:hlinkClick r:id="rId6"/>
              </a:rPr>
              <a:t>www.CityofCaseyIA.com</a:t>
            </a:r>
            <a:endParaRPr lang="en-US" sz="16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600" dirty="0" smtClean="0"/>
              <a:t>Placing your payment in the drop box as Rolling Hills Bank (located next to the banks main door)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600" dirty="0" smtClean="0"/>
              <a:t>Placing it in the mail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600" dirty="0" smtClean="0"/>
              <a:t>If you bank at Rolling Hills Bank, there is an option to set up Automatic Monthly Withdrawals.                              (</a:t>
            </a:r>
            <a:r>
              <a:rPr lang="en-US" sz="1600" i="1" dirty="0" smtClean="0"/>
              <a:t>Ask Michelle for more details.)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600" dirty="0" smtClean="0"/>
              <a:t>In the office Monday – Friday 8:30am to 12 noon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42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5049</TotalTime>
  <Words>421</Words>
  <Application>Microsoft Office PowerPoint</Application>
  <PresentationFormat>On-screen Show (4:3)</PresentationFormat>
  <Paragraphs>133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Bookman Old Style</vt:lpstr>
      <vt:lpstr>Bradley Hand ITC</vt:lpstr>
      <vt:lpstr>Calibri</vt:lpstr>
      <vt:lpstr>Times New Roman</vt:lpstr>
      <vt:lpstr>Wingdings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Adair City Clerk</dc:creator>
  <cp:lastModifiedBy>City of Casey</cp:lastModifiedBy>
  <cp:revision>81</cp:revision>
  <cp:lastPrinted>2017-02-17T19:49:00Z</cp:lastPrinted>
  <dcterms:created xsi:type="dcterms:W3CDTF">2011-12-06T14:15:09Z</dcterms:created>
  <dcterms:modified xsi:type="dcterms:W3CDTF">2017-02-17T20:27:11Z</dcterms:modified>
</cp:coreProperties>
</file>